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4"/>
  </p:notesMasterIdLst>
  <p:sldIdLst>
    <p:sldId id="257" r:id="rId2"/>
    <p:sldId id="269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7" r:id="rId11"/>
    <p:sldId id="262" r:id="rId12"/>
    <p:sldId id="270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66" d="100"/>
          <a:sy n="66" d="100"/>
        </p:scale>
        <p:origin x="-126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C2468-0757-486D-A58B-9409A336AEF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4C3C74B-08CB-4B7D-A086-0AAB395F0CEC}">
      <dgm:prSet phldrT="[Text]"/>
      <dgm:spPr/>
      <dgm:t>
        <a:bodyPr/>
        <a:lstStyle/>
        <a:p>
          <a:r>
            <a:rPr lang="en-US" dirty="0" smtClean="0"/>
            <a:t>Message</a:t>
          </a:r>
          <a:endParaRPr lang="en-US" dirty="0"/>
        </a:p>
      </dgm:t>
    </dgm:pt>
    <dgm:pt modelId="{DB4771F8-070D-4B76-9C38-0A38BE6587E5}" type="parTrans" cxnId="{35E8F940-5F9A-40B9-964E-4DECA9A8594D}">
      <dgm:prSet/>
      <dgm:spPr/>
      <dgm:t>
        <a:bodyPr/>
        <a:lstStyle/>
        <a:p>
          <a:endParaRPr lang="en-US"/>
        </a:p>
      </dgm:t>
    </dgm:pt>
    <dgm:pt modelId="{75ABE60B-B59A-480C-88F5-70F2A27B5DD1}" type="sibTrans" cxnId="{35E8F940-5F9A-40B9-964E-4DECA9A8594D}">
      <dgm:prSet/>
      <dgm:spPr/>
      <dgm:t>
        <a:bodyPr/>
        <a:lstStyle/>
        <a:p>
          <a:endParaRPr lang="en-US"/>
        </a:p>
      </dgm:t>
    </dgm:pt>
    <dgm:pt modelId="{BBDBF2AE-3A10-4EA0-93DB-0F72D2205983}" type="pres">
      <dgm:prSet presAssocID="{98AC2468-0757-486D-A58B-9409A336AEFE}" presName="CompostProcess" presStyleCnt="0">
        <dgm:presLayoutVars>
          <dgm:dir/>
          <dgm:resizeHandles val="exact"/>
        </dgm:presLayoutVars>
      </dgm:prSet>
      <dgm:spPr/>
    </dgm:pt>
    <dgm:pt modelId="{5393723C-0188-4E48-A224-70C23D294407}" type="pres">
      <dgm:prSet presAssocID="{98AC2468-0757-486D-A58B-9409A336AEFE}" presName="arrow" presStyleLbl="bgShp" presStyleIdx="0" presStyleCnt="1" custLinFactNeighborX="-3221" custLinFactNeighborY="-3846"/>
      <dgm:spPr/>
    </dgm:pt>
    <dgm:pt modelId="{1A13A262-C2E8-4347-B3ED-FEC93A8858E0}" type="pres">
      <dgm:prSet presAssocID="{98AC2468-0757-486D-A58B-9409A336AEFE}" presName="linearProcess" presStyleCnt="0"/>
      <dgm:spPr/>
    </dgm:pt>
    <dgm:pt modelId="{F727B961-899C-42F1-98B9-8FCDB878B973}" type="pres">
      <dgm:prSet presAssocID="{54C3C74B-08CB-4B7D-A086-0AAB395F0CEC}" presName="textNode" presStyleLbl="node1" presStyleIdx="0" presStyleCnt="1" custScaleX="109467" custScaleY="92831" custLinFactNeighborX="-20136" custLinFactNeighborY="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E8F940-5F9A-40B9-964E-4DECA9A8594D}" srcId="{98AC2468-0757-486D-A58B-9409A336AEFE}" destId="{54C3C74B-08CB-4B7D-A086-0AAB395F0CEC}" srcOrd="0" destOrd="0" parTransId="{DB4771F8-070D-4B76-9C38-0A38BE6587E5}" sibTransId="{75ABE60B-B59A-480C-88F5-70F2A27B5DD1}"/>
    <dgm:cxn modelId="{F6821DB5-737D-4F87-BF9A-653F1415337D}" type="presOf" srcId="{54C3C74B-08CB-4B7D-A086-0AAB395F0CEC}" destId="{F727B961-899C-42F1-98B9-8FCDB878B973}" srcOrd="0" destOrd="0" presId="urn:microsoft.com/office/officeart/2005/8/layout/hProcess9"/>
    <dgm:cxn modelId="{DB16920D-A876-41FC-8E0E-6231EB4423AF}" type="presOf" srcId="{98AC2468-0757-486D-A58B-9409A336AEFE}" destId="{BBDBF2AE-3A10-4EA0-93DB-0F72D2205983}" srcOrd="0" destOrd="0" presId="urn:microsoft.com/office/officeart/2005/8/layout/hProcess9"/>
    <dgm:cxn modelId="{C3ACF539-7710-4FC6-A10D-95F4ACD8A1CF}" type="presParOf" srcId="{BBDBF2AE-3A10-4EA0-93DB-0F72D2205983}" destId="{5393723C-0188-4E48-A224-70C23D294407}" srcOrd="0" destOrd="0" presId="urn:microsoft.com/office/officeart/2005/8/layout/hProcess9"/>
    <dgm:cxn modelId="{44676001-AA4A-42E9-85D8-179E175810DD}" type="presParOf" srcId="{BBDBF2AE-3A10-4EA0-93DB-0F72D2205983}" destId="{1A13A262-C2E8-4347-B3ED-FEC93A8858E0}" srcOrd="1" destOrd="0" presId="urn:microsoft.com/office/officeart/2005/8/layout/hProcess9"/>
    <dgm:cxn modelId="{802A3A13-6248-4D51-ACB0-46085DE83146}" type="presParOf" srcId="{1A13A262-C2E8-4347-B3ED-FEC93A8858E0}" destId="{F727B961-899C-42F1-98B9-8FCDB878B973}" srcOrd="0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0AC1FE-ADF9-45F0-A6B1-D1D27864A5E4}" type="datetimeFigureOut">
              <a:rPr lang="ar-IQ" smtClean="0"/>
              <a:pPr/>
              <a:t>29/12/1438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3F15C7-35CA-4445-ADE9-C3C93585D6D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Notes:</a:t>
            </a:r>
          </a:p>
          <a:p>
            <a:endParaRPr lang="en-US" dirty="0" smtClean="0"/>
          </a:p>
          <a:p>
            <a:r>
              <a:rPr lang="en-US" dirty="0" smtClean="0"/>
              <a:t>Describe the elements of the communication model.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4ABC-A8FA-40CB-B7C7-93584E2CFA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Geneva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1C3B7-EA0B-48E1-8EAD-DCC088B34FAF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442C6-6FDD-4980-A5CF-2DC93B25E6B0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5186F-D896-4EE8-83D6-CDC7F8AC041F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2EAF3-2D35-4817-9FA0-CD347B61A8B9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D5BE9-456F-475C-9ED1-59F58758098D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B6A41-4332-49E6-8BE6-1E5BB8704B43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D810A-8CB1-446F-88DB-945096A4CC88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1BF82-44D2-4996-853B-B09C7DAA0C90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B7385-8D11-4C47-B6A4-2835DE379628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0A4F18-5FE5-47CD-A853-AFFBE059DF53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C15BA1-B002-43AE-9E7C-DE1DECED7FF1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19D681-FFA6-4D6A-A5D9-9636779F4A2F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2616AC-90EA-42EA-BCFD-DF6CDA7C963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IMAGES.TIF\PROF\MED_DEN\PRFMD054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39637" y="1785926"/>
            <a:ext cx="4734137" cy="4590435"/>
          </a:xfrm>
          <a:prstGeom prst="ellipse">
            <a:avLst/>
          </a:prstGeom>
          <a:ln w="63500" cap="rnd">
            <a:solidFill>
              <a:schemeClr val="bg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communication skills</a:t>
            </a:r>
            <a:endParaRPr lang="ar-IQ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793-686E-4A86-B307-96C9140AD74A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Introduce self to every one in the room 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 to the patient by name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Acknowledge wait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Make social comment or ask non medical question 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Convey knowledge of pt’s history by comment on prior visit or problems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Consider patients cultural background and use appropriate gestures, eye contact, and body language </a:t>
            </a:r>
          </a:p>
          <a:p>
            <a:pPr algn="l" rtl="0"/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Create a rapport quickly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A6D0-B057-4CF2-B1AF-7087B9906721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10</a:t>
            </a:fld>
            <a:endParaRPr lang="ar-IQ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Quality of care depends a lot on good communication with families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Good communication depends a lot on listening to our patients and showing empathy.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Good listening means good care.</a:t>
            </a: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Parents are not looking for how much you know but how much do you care.</a:t>
            </a: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ar-IQ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5CAF-A75A-4BE0-BDAF-D0091602F992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4612" y="1071546"/>
            <a:ext cx="4500594" cy="687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0165" tIns="40083" rIns="80165" bIns="40083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 defTabSz="801654" rtl="0">
              <a:buNone/>
            </a:pPr>
            <a:r>
              <a:rPr lang="en-GB" altLang="zh-CN" sz="4000" b="1" dirty="0" smtClean="0">
                <a:solidFill>
                  <a:srgbClr val="FF0000"/>
                </a:solidFill>
                <a:latin typeface="Blackadder ITC" pitchFamily="82" charset="0"/>
                <a:ea typeface="SimSun" pitchFamily="2" charset="-122"/>
              </a:rPr>
              <a:t>Thanks for listening </a:t>
            </a:r>
          </a:p>
        </p:txBody>
      </p:sp>
      <p:pic>
        <p:nvPicPr>
          <p:cNvPr id="17412" name="Picture 5" descr="V031237p_ph_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357430"/>
            <a:ext cx="3956107" cy="27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2DC4-EAF0-4745-B0DB-DED40BC08008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Sender				Receiver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Feedback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219200" y="2362200"/>
            <a:ext cx="1295400" cy="1143000"/>
          </a:xfrm>
          <a:prstGeom prst="smileyFac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172200" y="2362200"/>
            <a:ext cx="1295400" cy="114300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895600" y="2133600"/>
          <a:ext cx="3200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ircular Arrow 6"/>
          <p:cNvSpPr/>
          <p:nvPr/>
        </p:nvSpPr>
        <p:spPr>
          <a:xfrm rot="10800000">
            <a:off x="1600200" y="1981200"/>
            <a:ext cx="5486400" cy="3505200"/>
          </a:xfrm>
          <a:prstGeom prst="circularArrow">
            <a:avLst>
              <a:gd name="adj1" fmla="val 5933"/>
              <a:gd name="adj2" fmla="val 1142319"/>
              <a:gd name="adj3" fmla="val 20436553"/>
              <a:gd name="adj4" fmla="val 11107102"/>
              <a:gd name="adj5" fmla="val 125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7C1D-B5AB-45FF-BAF9-1A3811D5F12E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Wipe</a:t>
            </a: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Wash hands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Introduce self (full name and grade)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Patients name and date of birth and what they like to be called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Explain why you are here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70CF-71CD-4DDF-8AEF-CDB974505254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Briefly mention confidentiality</a:t>
            </a:r>
          </a:p>
          <a:p>
            <a:pPr algn="l" rtl="0"/>
            <a:r>
              <a:rPr lang="en-US" dirty="0" smtClean="0"/>
              <a:t>Start with  an open question and try not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interrupt patients answer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E51-522B-4B50-B043-4BBDB8CC4EB4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429288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start with open question and progress to closed question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build a rapport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use signposting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Show empathy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Response to cues 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listen to what patients are saying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Don’t think of the next question 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Cues may be verbal or non verbal body language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Repeat  a cue  and ask more about</a:t>
            </a:r>
          </a:p>
          <a:p>
            <a:pPr algn="l" rtl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 ,listen ,summarize –ILS)</a:t>
            </a:r>
            <a:r>
              <a:rPr lang="ar-IQ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50B0-0B7B-4497-AE29-D1BCA3F279BD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Summarize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Ask if they have any question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 the next steps 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End </a:t>
            </a:r>
            <a:endParaRPr lang="ar-IQ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99A5-88A5-4CA0-B344-5ED2830E6181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Integrate ideas , concern and expectation (ICE)</a:t>
            </a:r>
          </a:p>
          <a:p>
            <a:pPr algn="l" rtl="0"/>
            <a:r>
              <a:rPr lang="en-US" dirty="0" smtClean="0"/>
              <a:t>Never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Ask leading questions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Give multiple answers /questions in on go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CBF7-EF35-4F72-BD49-A49576774BB9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Major points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Keep using their names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Make it a game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Keep interacting and asking questions</a:t>
            </a:r>
          </a:p>
          <a:p>
            <a:pPr algn="l" rtl="0"/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 tips for communicating with examining children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8A37-4B6C-4271-9CD3-2F37E3F21230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the child crying , let them calm down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Involve child when ever possible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Even babies like to hear reassuring voice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Befriend child before examining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Get at their level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Distract with toes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 parents to distract them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Undress in stages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Reward child and praise them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Etc..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A1BE-6096-4BB1-87ED-17A20F6D6DE0}" type="datetime8">
              <a:rPr lang="ar-IQ" smtClean="0"/>
              <a:pPr/>
              <a:t>20 أيلول، 17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9</a:t>
            </a:fld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362</Words>
  <Application>Microsoft Office PowerPoint</Application>
  <PresentationFormat>On-screen Show (4:3)</PresentationFormat>
  <Paragraphs>97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History communication skills</vt:lpstr>
      <vt:lpstr>Elements of Communication</vt:lpstr>
      <vt:lpstr>start</vt:lpstr>
      <vt:lpstr>Slide 4</vt:lpstr>
      <vt:lpstr>Invite ,listen ,summarize –ILS) ) During </vt:lpstr>
      <vt:lpstr>End </vt:lpstr>
      <vt:lpstr>Slide 7</vt:lpstr>
      <vt:lpstr>Key tips for communicating with examining children</vt:lpstr>
      <vt:lpstr>Other tips</vt:lpstr>
      <vt:lpstr>Create a rapport quickly</vt:lpstr>
      <vt:lpstr>Summary </vt:lpstr>
      <vt:lpstr>Slide 12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communication skills</dc:title>
  <dc:creator>DR.Ahmed Saker 2O14</dc:creator>
  <cp:lastModifiedBy>DR.Ahmed Saker 2O14</cp:lastModifiedBy>
  <cp:revision>2</cp:revision>
  <dcterms:created xsi:type="dcterms:W3CDTF">2017-09-19T18:53:56Z</dcterms:created>
  <dcterms:modified xsi:type="dcterms:W3CDTF">2017-09-19T21:59:16Z</dcterms:modified>
</cp:coreProperties>
</file>